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77"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05"/>
  </p:normalViewPr>
  <p:slideViewPr>
    <p:cSldViewPr snapToGrid="0" snapToObjects="1">
      <p:cViewPr varScale="1">
        <p:scale>
          <a:sx n="107" d="100"/>
          <a:sy n="107" d="100"/>
        </p:scale>
        <p:origin x="7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D7BF8E-9CF6-744F-8D10-FD3B1E90AF43}" type="datetimeFigureOut">
              <a:rPr lang="es-ES_tradnl" smtClean="0"/>
              <a:t>8/3/17</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90AA6F-21AA-4E43-8863-A16BFD18C373}" type="slidenum">
              <a:rPr lang="es-ES_tradnl" smtClean="0"/>
              <a:t>‹#›</a:t>
            </a:fld>
            <a:endParaRPr lang="es-ES_tradnl"/>
          </a:p>
        </p:txBody>
      </p:sp>
    </p:spTree>
    <p:extLst>
      <p:ext uri="{BB962C8B-B14F-4D97-AF65-F5344CB8AC3E}">
        <p14:creationId xmlns:p14="http://schemas.microsoft.com/office/powerpoint/2010/main" val="551260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B090AA6F-21AA-4E43-8863-A16BFD18C373}" type="slidenum">
              <a:rPr lang="es-ES_tradnl" smtClean="0"/>
              <a:t>7</a:t>
            </a:fld>
            <a:endParaRPr lang="es-ES_tradnl"/>
          </a:p>
        </p:txBody>
      </p:sp>
    </p:spTree>
    <p:extLst>
      <p:ext uri="{BB962C8B-B14F-4D97-AF65-F5344CB8AC3E}">
        <p14:creationId xmlns:p14="http://schemas.microsoft.com/office/powerpoint/2010/main" val="787913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3/8/17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795837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0725418-B25F-D043-B906-B06BEDACD125}"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515760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Date Placeholder 3"/>
          <p:cNvSpPr>
            <a:spLocks noGrp="1"/>
          </p:cNvSpPr>
          <p:nvPr>
            <p:ph type="dt" sz="half" idx="10"/>
          </p:nvPr>
        </p:nvSpPr>
        <p:spPr/>
        <p:txBody>
          <a:bodyPr/>
          <a:lstStyle/>
          <a:p>
            <a:fld id="{30725418-B25F-D043-B906-B06BEDACD125}"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873537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s-ES_trad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Date Placeholder 3"/>
          <p:cNvSpPr>
            <a:spLocks noGrp="1"/>
          </p:cNvSpPr>
          <p:nvPr>
            <p:ph type="dt" sz="half" idx="10"/>
          </p:nvPr>
        </p:nvSpPr>
        <p:spPr/>
        <p:txBody>
          <a:bodyPr/>
          <a:lstStyle/>
          <a:p>
            <a:fld id="{30725418-B25F-D043-B906-B06BEDACD125}"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2142286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569170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725418-B25F-D043-B906-B06BEDACD125}"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144875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s-ES_trad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725418-B25F-D043-B906-B06BEDACD125}"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469118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5" name="Date Placeholder 4"/>
          <p:cNvSpPr>
            <a:spLocks noGrp="1"/>
          </p:cNvSpPr>
          <p:nvPr>
            <p:ph type="dt" sz="half" idx="10"/>
          </p:nvPr>
        </p:nvSpPr>
        <p:spPr/>
        <p:txBody>
          <a:bodyPr/>
          <a:lstStyle/>
          <a:p>
            <a:fld id="{30725418-B25F-D043-B906-B06BEDACD125}" type="datetimeFigureOut">
              <a:rPr lang="en-US" smtClean="0"/>
              <a:t>3/8/17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063976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s-ES_trad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7" name="Date Placeholder 6"/>
          <p:cNvSpPr>
            <a:spLocks noGrp="1"/>
          </p:cNvSpPr>
          <p:nvPr>
            <p:ph type="dt" sz="half" idx="10"/>
          </p:nvPr>
        </p:nvSpPr>
        <p:spPr/>
        <p:txBody>
          <a:bodyPr/>
          <a:lstStyle/>
          <a:p>
            <a:fld id="{30725418-B25F-D043-B906-B06BEDACD125}" type="datetimeFigureOut">
              <a:rPr lang="en-US" smtClean="0"/>
              <a:t>3/8/17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57026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Date Placeholder 2"/>
          <p:cNvSpPr>
            <a:spLocks noGrp="1"/>
          </p:cNvSpPr>
          <p:nvPr>
            <p:ph type="dt" sz="half" idx="10"/>
          </p:nvPr>
        </p:nvSpPr>
        <p:spPr/>
        <p:txBody>
          <a:bodyPr/>
          <a:lstStyle/>
          <a:p>
            <a:fld id="{30725418-B25F-D043-B906-B06BEDACD125}" type="datetimeFigureOut">
              <a:rPr lang="en-US" smtClean="0"/>
              <a:t>3/8/17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2030500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725418-B25F-D043-B906-B06BEDACD125}" type="datetimeFigureOut">
              <a:rPr lang="en-US" smtClean="0"/>
              <a:t>3/8/17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959806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ES_trad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725418-B25F-D043-B906-B06BEDACD125}" type="datetimeFigureOut">
              <a:rPr lang="en-US" smtClean="0"/>
              <a:t>3/8/17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724004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ES_trad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725418-B25F-D043-B906-B06BEDACD125}" type="datetimeFigureOut">
              <a:rPr lang="en-US" smtClean="0"/>
              <a:t>3/8/17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50119066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725418-B25F-D043-B906-B06BEDACD125}" type="datetimeFigureOut">
              <a:rPr lang="en-US" smtClean="0"/>
              <a:t>3/8/17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7542A3-E638-5E45-8E60-48B91AFBE095}" type="slidenum">
              <a:rPr lang="en-US" smtClean="0"/>
              <a:t>‹#›</a:t>
            </a:fld>
            <a:endParaRPr lang="en-US"/>
          </a:p>
        </p:txBody>
      </p:sp>
    </p:spTree>
    <p:extLst>
      <p:ext uri="{BB962C8B-B14F-4D97-AF65-F5344CB8AC3E}">
        <p14:creationId xmlns:p14="http://schemas.microsoft.com/office/powerpoint/2010/main" val="1197009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umberto@humbertojaimes.net" TargetMode="External"/><Relationship Id="rId4" Type="http://schemas.openxmlformats.org/officeDocument/2006/relationships/image" Target="../media/image2.emf"/><Relationship Id="rId5" Type="http://schemas.openxmlformats.org/officeDocument/2006/relationships/image" Target="../media/image3.tiff"/><Relationship Id="rId6" Type="http://schemas.openxmlformats.org/officeDocument/2006/relationships/image" Target="../media/image4.tiff"/><Relationship Id="rId1" Type="http://schemas.openxmlformats.org/officeDocument/2006/relationships/slideLayout" Target="../slideLayouts/slideLayout12.xml"/><Relationship Id="rId2" Type="http://schemas.openxmlformats.org/officeDocument/2006/relationships/hyperlink" Target="mailto:alejandro@alejandroruizvarela.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QRnzeP"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QRnzeP"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QRnzeP"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 Id="rId3" Type="http://schemas.openxmlformats.org/officeDocument/2006/relationships/hyperlink" Target="https://developer.xamarin.com/guides/cross-platform/macios/binding/"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mailto:alejandro@alejandroruizvarela.com" TargetMode="External"/><Relationship Id="rId4" Type="http://schemas.openxmlformats.org/officeDocument/2006/relationships/hyperlink" Target="mailto:humberto@humbertojaimes.net" TargetMode="External"/><Relationship Id="rId5" Type="http://schemas.openxmlformats.org/officeDocument/2006/relationships/hyperlink" Target="http://alejandroruizvarela.blogspot.com/" TargetMode="External"/><Relationship Id="rId6" Type="http://schemas.openxmlformats.org/officeDocument/2006/relationships/hyperlink" Target="http://hjr.com.mx/" TargetMode="External"/><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smtClean="0"/>
              <a:t>Alejandro Ruiz </a:t>
            </a:r>
            <a:r>
              <a:rPr lang="mr-IN" dirty="0" smtClean="0"/>
              <a:t>–</a:t>
            </a:r>
            <a:r>
              <a:rPr lang="en-US" dirty="0" smtClean="0"/>
              <a:t> Microsoft &amp; </a:t>
            </a:r>
            <a:r>
              <a:rPr lang="en-US" dirty="0" err="1" smtClean="0"/>
              <a:t>Xamarin</a:t>
            </a:r>
            <a:r>
              <a:rPr lang="en-US" dirty="0" smtClean="0"/>
              <a:t> MVP, CTO @ </a:t>
            </a:r>
            <a:r>
              <a:rPr lang="en-US" dirty="0" err="1" smtClean="0"/>
              <a:t>Xamarinos</a:t>
            </a:r>
            <a:endParaRPr lang="en-US" dirty="0" smtClean="0"/>
          </a:p>
          <a:p>
            <a:r>
              <a:rPr lang="en-US" sz="2000" dirty="0">
                <a:hlinkClick r:id="rId2"/>
              </a:rPr>
              <a:t>alejandro@alejandroruizvarela.com </a:t>
            </a:r>
            <a:endParaRPr lang="en-US" sz="2000" dirty="0" smtClean="0"/>
          </a:p>
          <a:p>
            <a:endParaRPr lang="en-US" dirty="0" smtClean="0"/>
          </a:p>
          <a:p>
            <a:r>
              <a:rPr lang="en-US" dirty="0"/>
              <a:t>Humberto </a:t>
            </a:r>
            <a:r>
              <a:rPr lang="en-US" dirty="0" err="1"/>
              <a:t>Jaimes</a:t>
            </a:r>
            <a:r>
              <a:rPr lang="en-US" dirty="0"/>
              <a:t> </a:t>
            </a:r>
            <a:r>
              <a:rPr lang="mr-IN" dirty="0"/>
              <a:t>–</a:t>
            </a:r>
            <a:r>
              <a:rPr lang="en-US" dirty="0"/>
              <a:t> Microsoft &amp; </a:t>
            </a:r>
            <a:r>
              <a:rPr lang="en-US" dirty="0" err="1"/>
              <a:t>Xamarin</a:t>
            </a:r>
            <a:r>
              <a:rPr lang="en-US" dirty="0"/>
              <a:t> MVP</a:t>
            </a:r>
            <a:endParaRPr lang="en-US" dirty="0" smtClean="0"/>
          </a:p>
          <a:p>
            <a:r>
              <a:rPr lang="en-US" sz="2000" dirty="0" smtClean="0">
                <a:hlinkClick r:id="rId3"/>
              </a:rPr>
              <a:t>humberto@humbertojaimes.net</a:t>
            </a:r>
            <a:r>
              <a:rPr lang="en-US" dirty="0" smtClean="0"/>
              <a:t> </a:t>
            </a:r>
            <a:endParaRPr lang="en-US" dirty="0"/>
          </a:p>
        </p:txBody>
      </p:sp>
      <p:sp>
        <p:nvSpPr>
          <p:cNvPr id="3" name="Title 2"/>
          <p:cNvSpPr>
            <a:spLocks noGrp="1"/>
          </p:cNvSpPr>
          <p:nvPr>
            <p:ph type="title"/>
          </p:nvPr>
        </p:nvSpPr>
        <p:spPr>
          <a:xfrm>
            <a:off x="271104" y="1657004"/>
            <a:ext cx="11653459" cy="926932"/>
          </a:xfrm>
        </p:spPr>
        <p:txBody>
          <a:bodyPr/>
          <a:lstStyle/>
          <a:p>
            <a:r>
              <a:rPr lang="en-US"/>
              <a:t>Uso</a:t>
            </a:r>
            <a:r>
              <a:rPr lang="en-US" dirty="0"/>
              <a:t> de </a:t>
            </a:r>
            <a:r>
              <a:rPr lang="en-US" dirty="0" err="1"/>
              <a:t>Librerías</a:t>
            </a:r>
            <a:r>
              <a:rPr lang="en-US" dirty="0"/>
              <a:t> Objective-c </a:t>
            </a:r>
            <a:r>
              <a:rPr lang="en-US" dirty="0" err="1"/>
              <a:t>en</a:t>
            </a:r>
            <a:r>
              <a:rPr lang="en-US" dirty="0"/>
              <a:t> </a:t>
            </a:r>
            <a:r>
              <a:rPr lang="en-US" dirty="0" err="1"/>
              <a:t>Xamarin.iOS</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0823" y="2833496"/>
            <a:ext cx="2641938" cy="1118781"/>
          </a:xfrm>
          <a:prstGeom prst="rect">
            <a:avLst/>
          </a:prstGeom>
        </p:spPr>
      </p:pic>
      <p:pic>
        <p:nvPicPr>
          <p:cNvPr id="8" name="Picture 7"/>
          <p:cNvPicPr>
            <a:picLocks noChangeAspect="1"/>
          </p:cNvPicPr>
          <p:nvPr/>
        </p:nvPicPr>
        <p:blipFill>
          <a:blip r:embed="rId5"/>
          <a:stretch>
            <a:fillRect/>
          </a:stretch>
        </p:blipFill>
        <p:spPr>
          <a:xfrm>
            <a:off x="8106508" y="4201838"/>
            <a:ext cx="3816253" cy="1402473"/>
          </a:xfrm>
          <a:prstGeom prst="rect">
            <a:avLst/>
          </a:prstGeom>
        </p:spPr>
      </p:pic>
      <p:pic>
        <p:nvPicPr>
          <p:cNvPr id="9" name="Picture 8"/>
          <p:cNvPicPr>
            <a:picLocks noChangeAspect="1"/>
          </p:cNvPicPr>
          <p:nvPr/>
        </p:nvPicPr>
        <p:blipFill>
          <a:blip r:embed="rId6"/>
          <a:stretch>
            <a:fillRect/>
          </a:stretch>
        </p:blipFill>
        <p:spPr>
          <a:xfrm>
            <a:off x="8106508" y="2767441"/>
            <a:ext cx="797761" cy="1250890"/>
          </a:xfrm>
          <a:prstGeom prst="rect">
            <a:avLst/>
          </a:prstGeom>
        </p:spPr>
      </p:pic>
    </p:spTree>
    <p:extLst>
      <p:ext uri="{BB962C8B-B14F-4D97-AF65-F5344CB8AC3E}">
        <p14:creationId xmlns:p14="http://schemas.microsoft.com/office/powerpoint/2010/main" val="1955139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Estructura de ensamblado tipo </a:t>
            </a:r>
            <a:r>
              <a:rPr lang="es-ES_tradnl" dirty="0" err="1" smtClean="0"/>
              <a:t>binding</a:t>
            </a:r>
            <a:endParaRPr lang="es-ES_tradnl"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7331" y="1825625"/>
            <a:ext cx="8157338" cy="4351338"/>
          </a:xfrm>
        </p:spPr>
      </p:pic>
    </p:spTree>
    <p:extLst>
      <p:ext uri="{BB962C8B-B14F-4D97-AF65-F5344CB8AC3E}">
        <p14:creationId xmlns:p14="http://schemas.microsoft.com/office/powerpoint/2010/main" val="14355471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Ejemplos de exposición de API</a:t>
            </a:r>
            <a:endParaRPr lang="es-ES_tradnl" dirty="0"/>
          </a:p>
        </p:txBody>
      </p:sp>
      <p:sp>
        <p:nvSpPr>
          <p:cNvPr id="3" name="Content Placeholder 2"/>
          <p:cNvSpPr>
            <a:spLocks noGrp="1"/>
          </p:cNvSpPr>
          <p:nvPr>
            <p:ph idx="1"/>
          </p:nvPr>
        </p:nvSpPr>
        <p:spPr/>
        <p:txBody>
          <a:bodyPr/>
          <a:lstStyle/>
          <a:p>
            <a:r>
              <a:rPr lang="es-ES_tradnl" dirty="0" smtClean="0"/>
              <a:t>Métodos</a:t>
            </a:r>
            <a:endParaRPr lang="es-ES_tradnl"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2100" y="1841500"/>
            <a:ext cx="6515100" cy="3162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100" y="5138737"/>
            <a:ext cx="4711700" cy="876300"/>
          </a:xfrm>
          <a:prstGeom prst="rect">
            <a:avLst/>
          </a:prstGeom>
        </p:spPr>
      </p:pic>
    </p:spTree>
    <p:extLst>
      <p:ext uri="{BB962C8B-B14F-4D97-AF65-F5344CB8AC3E}">
        <p14:creationId xmlns:p14="http://schemas.microsoft.com/office/powerpoint/2010/main" val="11356798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Ejemplos de exposición de API</a:t>
            </a:r>
          </a:p>
        </p:txBody>
      </p:sp>
      <p:sp>
        <p:nvSpPr>
          <p:cNvPr id="3" name="Content Placeholder 2"/>
          <p:cNvSpPr>
            <a:spLocks noGrp="1"/>
          </p:cNvSpPr>
          <p:nvPr>
            <p:ph idx="1"/>
          </p:nvPr>
        </p:nvSpPr>
        <p:spPr/>
        <p:txBody>
          <a:bodyPr/>
          <a:lstStyle/>
          <a:p>
            <a:r>
              <a:rPr lang="es-ES_tradnl" dirty="0" smtClean="0"/>
              <a:t>Propiedades</a:t>
            </a:r>
          </a:p>
          <a:p>
            <a:endParaRPr lang="es-ES_tradnl" dirty="0"/>
          </a:p>
          <a:p>
            <a:endParaRPr lang="es-ES_tradnl" dirty="0" smtClean="0"/>
          </a:p>
          <a:p>
            <a:endParaRPr lang="es-ES_tradnl" dirty="0"/>
          </a:p>
          <a:p>
            <a:r>
              <a:rPr lang="es-ES_tradnl" dirty="0" smtClean="0"/>
              <a:t>Constructores</a:t>
            </a:r>
            <a:endParaRPr lang="es-ES_tradnl"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1453" y="1957972"/>
            <a:ext cx="3048000" cy="1447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453" y="4346992"/>
            <a:ext cx="4013200" cy="723900"/>
          </a:xfrm>
          <a:prstGeom prst="rect">
            <a:avLst/>
          </a:prstGeom>
        </p:spPr>
      </p:pic>
    </p:spTree>
    <p:extLst>
      <p:ext uri="{BB962C8B-B14F-4D97-AF65-F5344CB8AC3E}">
        <p14:creationId xmlns:p14="http://schemas.microsoft.com/office/powerpoint/2010/main" val="14985685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Ejemplos de exposición de API</a:t>
            </a:r>
          </a:p>
        </p:txBody>
      </p:sp>
      <p:sp>
        <p:nvSpPr>
          <p:cNvPr id="3" name="Content Placeholder 2"/>
          <p:cNvSpPr>
            <a:spLocks noGrp="1"/>
          </p:cNvSpPr>
          <p:nvPr>
            <p:ph idx="1"/>
          </p:nvPr>
        </p:nvSpPr>
        <p:spPr/>
        <p:txBody>
          <a:bodyPr/>
          <a:lstStyle/>
          <a:p>
            <a:r>
              <a:rPr lang="es-ES_tradnl" dirty="0" smtClean="0"/>
              <a:t>Protocolos</a:t>
            </a:r>
            <a:endParaRPr lang="es-ES_tradnl"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100" y="3118644"/>
            <a:ext cx="9575800" cy="1765300"/>
          </a:xfrm>
          <a:prstGeom prst="rect">
            <a:avLst/>
          </a:prstGeom>
        </p:spPr>
      </p:pic>
    </p:spTree>
    <p:extLst>
      <p:ext uri="{BB962C8B-B14F-4D97-AF65-F5344CB8AC3E}">
        <p14:creationId xmlns:p14="http://schemas.microsoft.com/office/powerpoint/2010/main" val="11385754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326" y="2939884"/>
            <a:ext cx="10515600" cy="1325563"/>
          </a:xfrm>
        </p:spPr>
        <p:txBody>
          <a:bodyPr/>
          <a:lstStyle/>
          <a:p>
            <a:pPr algn="ctr"/>
            <a:r>
              <a:rPr lang="es-ES_tradnl" dirty="0" smtClean="0"/>
              <a:t>Ejemplo </a:t>
            </a:r>
            <a:r>
              <a:rPr lang="es-ES_tradnl" dirty="0" err="1" smtClean="0"/>
              <a:t>Binding</a:t>
            </a:r>
            <a:r>
              <a:rPr lang="es-ES_tradnl" dirty="0" smtClean="0"/>
              <a:t> Proyecto </a:t>
            </a:r>
            <a:r>
              <a:rPr lang="es-ES_tradnl" dirty="0" err="1" smtClean="0"/>
              <a:t>Xcode</a:t>
            </a:r>
            <a:r>
              <a:rPr lang="es-ES_tradnl" dirty="0" smtClean="0"/>
              <a:t/>
            </a:r>
            <a:br>
              <a:rPr lang="es-ES_tradnl" dirty="0" smtClean="0"/>
            </a:br>
            <a:r>
              <a:rPr lang="es-ES_tradnl" dirty="0">
                <a:hlinkClick r:id="rId2"/>
              </a:rPr>
              <a:t>https://</a:t>
            </a:r>
            <a:r>
              <a:rPr lang="es-ES_tradnl" dirty="0" err="1">
                <a:hlinkClick r:id="rId2"/>
              </a:rPr>
              <a:t>goo.gl</a:t>
            </a:r>
            <a:r>
              <a:rPr lang="es-ES_tradnl" dirty="0">
                <a:hlinkClick r:id="rId2"/>
              </a:rPr>
              <a:t>/</a:t>
            </a:r>
            <a:r>
              <a:rPr lang="es-ES_tradnl" dirty="0" err="1">
                <a:hlinkClick r:id="rId2"/>
              </a:rPr>
              <a:t>QRnzeP</a:t>
            </a:r>
            <a:endParaRPr lang="es-ES_tradnl" dirty="0"/>
          </a:p>
        </p:txBody>
      </p:sp>
    </p:spTree>
    <p:extLst>
      <p:ext uri="{BB962C8B-B14F-4D97-AF65-F5344CB8AC3E}">
        <p14:creationId xmlns:p14="http://schemas.microsoft.com/office/powerpoint/2010/main" val="7369492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326" y="2939884"/>
            <a:ext cx="10515600" cy="1325563"/>
          </a:xfrm>
        </p:spPr>
        <p:txBody>
          <a:bodyPr/>
          <a:lstStyle/>
          <a:p>
            <a:pPr algn="ctr"/>
            <a:r>
              <a:rPr lang="es-ES_tradnl" dirty="0" smtClean="0"/>
              <a:t>Ejemplo </a:t>
            </a:r>
            <a:r>
              <a:rPr lang="es-ES_tradnl" dirty="0" err="1" smtClean="0"/>
              <a:t>Binding</a:t>
            </a:r>
            <a:r>
              <a:rPr lang="es-ES_tradnl" dirty="0" smtClean="0"/>
              <a:t> Librería </a:t>
            </a:r>
            <a:r>
              <a:rPr lang="es-ES_tradnl" dirty="0" err="1" smtClean="0"/>
              <a:t>Pod</a:t>
            </a:r>
            <a:r>
              <a:rPr lang="es-ES_tradnl" dirty="0" smtClean="0"/>
              <a:t/>
            </a:r>
            <a:br>
              <a:rPr lang="es-ES_tradnl" dirty="0" smtClean="0"/>
            </a:br>
            <a:r>
              <a:rPr lang="es-ES_tradnl" dirty="0">
                <a:hlinkClick r:id="rId2"/>
              </a:rPr>
              <a:t>https://goo.gl/QRnzeP</a:t>
            </a:r>
            <a:endParaRPr lang="es-ES_tradnl" dirty="0"/>
          </a:p>
        </p:txBody>
      </p:sp>
    </p:spTree>
    <p:extLst>
      <p:ext uri="{BB962C8B-B14F-4D97-AF65-F5344CB8AC3E}">
        <p14:creationId xmlns:p14="http://schemas.microsoft.com/office/powerpoint/2010/main" val="1978285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326" y="2939884"/>
            <a:ext cx="10515600" cy="1325563"/>
          </a:xfrm>
        </p:spPr>
        <p:txBody>
          <a:bodyPr/>
          <a:lstStyle/>
          <a:p>
            <a:pPr algn="ctr"/>
            <a:r>
              <a:rPr lang="es-ES_tradnl" dirty="0" smtClean="0"/>
              <a:t>Ejemplo </a:t>
            </a:r>
            <a:r>
              <a:rPr lang="es-ES_tradnl" dirty="0" err="1" smtClean="0"/>
              <a:t>Binding</a:t>
            </a:r>
            <a:r>
              <a:rPr lang="es-ES_tradnl" dirty="0" smtClean="0"/>
              <a:t> Customizado Librería Estática</a:t>
            </a:r>
            <a:br>
              <a:rPr lang="es-ES_tradnl" dirty="0" smtClean="0"/>
            </a:br>
            <a:r>
              <a:rPr lang="es-ES_tradnl" dirty="0">
                <a:hlinkClick r:id="rId2"/>
              </a:rPr>
              <a:t>https://goo.gl/QRnzeP</a:t>
            </a:r>
            <a:endParaRPr lang="es-ES_tradnl" dirty="0"/>
          </a:p>
        </p:txBody>
      </p:sp>
    </p:spTree>
    <p:extLst>
      <p:ext uri="{BB962C8B-B14F-4D97-AF65-F5344CB8AC3E}">
        <p14:creationId xmlns:p14="http://schemas.microsoft.com/office/powerpoint/2010/main" val="20390714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_tradnl"/>
          </a:p>
        </p:txBody>
      </p:sp>
      <p:sp>
        <p:nvSpPr>
          <p:cNvPr id="3" name="Content Placeholder 2"/>
          <p:cNvSpPr>
            <a:spLocks noGrp="1"/>
          </p:cNvSpPr>
          <p:nvPr>
            <p:ph idx="1"/>
          </p:nvPr>
        </p:nvSpPr>
        <p:spPr/>
        <p:txBody>
          <a:bodyPr/>
          <a:lstStyle/>
          <a:p>
            <a:endParaRPr lang="es-ES_tradnl" dirty="0"/>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6208295" y="2081463"/>
            <a:ext cx="2959768" cy="282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642083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848725" y="136525"/>
            <a:ext cx="12192000" cy="6400800"/>
          </a:xfrm>
          <a:prstGeom prst="rect">
            <a:avLst/>
          </a:prstGeom>
        </p:spPr>
      </p:pic>
      <p:sp>
        <p:nvSpPr>
          <p:cNvPr id="6" name="Title 1"/>
          <p:cNvSpPr>
            <a:spLocks noGrp="1"/>
          </p:cNvSpPr>
          <p:nvPr>
            <p:ph type="title"/>
          </p:nvPr>
        </p:nvSpPr>
        <p:spPr>
          <a:xfrm>
            <a:off x="8621485" y="136525"/>
            <a:ext cx="3189513" cy="1325563"/>
          </a:xfrm>
        </p:spPr>
        <p:txBody>
          <a:bodyPr/>
          <a:lstStyle/>
          <a:p>
            <a:pPr algn="ctr"/>
            <a:r>
              <a:rPr lang="en-US" dirty="0" err="1" smtClean="0"/>
              <a:t>Referencias</a:t>
            </a:r>
            <a:endParaRPr lang="en-US" dirty="0"/>
          </a:p>
        </p:txBody>
      </p:sp>
      <p:sp>
        <p:nvSpPr>
          <p:cNvPr id="7" name="Rectangle 6"/>
          <p:cNvSpPr/>
          <p:nvPr/>
        </p:nvSpPr>
        <p:spPr>
          <a:xfrm>
            <a:off x="6629400" y="1905390"/>
            <a:ext cx="5045530" cy="923330"/>
          </a:xfrm>
          <a:prstGeom prst="rect">
            <a:avLst/>
          </a:prstGeom>
        </p:spPr>
        <p:txBody>
          <a:bodyPr wrap="square">
            <a:spAutoFit/>
          </a:bodyPr>
          <a:lstStyle/>
          <a:p>
            <a:r>
              <a:rPr lang="en-US" dirty="0" smtClean="0"/>
              <a:t>Bindings iOS:</a:t>
            </a:r>
          </a:p>
          <a:p>
            <a:r>
              <a:rPr lang="en-US" dirty="0">
                <a:hlinkClick r:id="rId3"/>
              </a:rPr>
              <a:t>https://developer.xamarin.com/guides/cross-platform/</a:t>
            </a:r>
            <a:r>
              <a:rPr lang="en-US" dirty="0" err="1">
                <a:hlinkClick r:id="rId3"/>
              </a:rPr>
              <a:t>macios</a:t>
            </a:r>
            <a:r>
              <a:rPr lang="en-US" dirty="0">
                <a:hlinkClick r:id="rId3"/>
              </a:rPr>
              <a:t>/binding/</a:t>
            </a:r>
            <a:endParaRPr lang="en-US" dirty="0"/>
          </a:p>
        </p:txBody>
      </p:sp>
    </p:spTree>
    <p:extLst>
      <p:ext uri="{BB962C8B-B14F-4D97-AF65-F5344CB8AC3E}">
        <p14:creationId xmlns:p14="http://schemas.microsoft.com/office/powerpoint/2010/main" val="18066202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smtClean="0">
                <a:solidFill>
                  <a:schemeClr val="tx1"/>
                </a:solidFill>
              </a:rPr>
              <a:t>Gracias, ¿</a:t>
            </a:r>
            <a:r>
              <a:rPr lang="en-US" sz="7646" spc="0" dirty="0" err="1" smtClean="0">
                <a:solidFill>
                  <a:schemeClr val="tx1"/>
                </a:solidFill>
              </a:rPr>
              <a:t>Preguntas</a:t>
            </a:r>
            <a:r>
              <a:rPr lang="en-US" sz="7646" spc="0" dirty="0" smtClean="0">
                <a:solidFill>
                  <a:schemeClr val="tx1"/>
                </a:solidFill>
              </a:rPr>
              <a:t>?</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3251"/>
            <a:ext cx="4520076" cy="6472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2000" dirty="0" smtClean="0"/>
              <a:t>Alejandro Ruiz / Humberto </a:t>
            </a:r>
            <a:r>
              <a:rPr lang="en-US" sz="2000" dirty="0" err="1" smtClean="0"/>
              <a:t>Jaimes</a:t>
            </a:r>
            <a:endParaRPr lang="en-US" sz="2000" dirty="0" smtClean="0"/>
          </a:p>
          <a:p>
            <a:r>
              <a:rPr lang="en-US" sz="1961" dirty="0" err="1" smtClean="0">
                <a:latin typeface="+mj-lt"/>
                <a:cs typeface="Arial"/>
              </a:rPr>
              <a:t>Uso</a:t>
            </a:r>
            <a:r>
              <a:rPr lang="en-US" sz="1961" dirty="0" smtClean="0">
                <a:latin typeface="+mj-lt"/>
                <a:cs typeface="Arial"/>
              </a:rPr>
              <a:t> de </a:t>
            </a:r>
            <a:r>
              <a:rPr lang="en-US" sz="1961" dirty="0" err="1" smtClean="0">
                <a:latin typeface="+mj-lt"/>
                <a:cs typeface="Arial"/>
              </a:rPr>
              <a:t>Librerias</a:t>
            </a:r>
            <a:r>
              <a:rPr lang="en-US" sz="1961" dirty="0" smtClean="0">
                <a:latin typeface="+mj-lt"/>
                <a:cs typeface="Arial"/>
              </a:rPr>
              <a:t> Objective-C </a:t>
            </a:r>
            <a:r>
              <a:rPr lang="en-US" sz="1961" dirty="0" err="1" smtClean="0">
                <a:latin typeface="+mj-lt"/>
                <a:cs typeface="Arial"/>
              </a:rPr>
              <a:t>en</a:t>
            </a:r>
            <a:r>
              <a:rPr lang="en-US" sz="1961" dirty="0" smtClean="0">
                <a:latin typeface="+mj-lt"/>
                <a:cs typeface="Arial"/>
              </a:rPr>
              <a:t> </a:t>
            </a:r>
            <a:r>
              <a:rPr lang="en-US" sz="1961" dirty="0" err="1" smtClean="0">
                <a:latin typeface="+mj-lt"/>
                <a:cs typeface="Arial"/>
              </a:rPr>
              <a:t>Xamarin.iOS</a:t>
            </a:r>
            <a:endParaRPr lang="en-US" sz="1961" dirty="0">
              <a:latin typeface="+mj-lt"/>
              <a:cs typeface="Aria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8" y="5819474"/>
            <a:ext cx="6120358" cy="765532"/>
            <a:chOff x="1735136" y="5935664"/>
            <a:chExt cx="6243084" cy="780882"/>
          </a:xfrm>
        </p:grpSpPr>
        <p:sp>
          <p:nvSpPr>
            <p:cNvPr id="10" name="TextBox 9"/>
            <p:cNvSpPr txBox="1"/>
            <p:nvPr/>
          </p:nvSpPr>
          <p:spPr>
            <a:xfrm>
              <a:off x="1735136" y="5935664"/>
              <a:ext cx="6243084" cy="780882"/>
            </a:xfrm>
            <a:prstGeom prst="rect">
              <a:avLst/>
            </a:prstGeom>
            <a:noFill/>
          </p:spPr>
          <p:txBody>
            <a:bodyPr wrap="square" rtlCol="0">
              <a:spAutoFit/>
            </a:bodyPr>
            <a:lstStyle/>
            <a:p>
              <a:pPr>
                <a:lnSpc>
                  <a:spcPct val="130000"/>
                </a:lnSpc>
              </a:pPr>
              <a:r>
                <a:rPr lang="en-US" sz="1600" dirty="0" smtClean="0">
                  <a:hlinkClick r:id="rId3"/>
                </a:rPr>
                <a:t>alejandro@alejandroruizvarela.com</a:t>
              </a:r>
              <a:r>
                <a:rPr lang="en-US" sz="1600" dirty="0" smtClean="0"/>
                <a:t> - </a:t>
              </a:r>
              <a:r>
                <a:rPr lang="en-US" sz="1600" dirty="0">
                  <a:hlinkClick r:id="rId4"/>
                </a:rPr>
                <a:t>humberto@humbertojaimes.net</a:t>
              </a:r>
              <a:r>
                <a:rPr lang="en-US" sz="1600" dirty="0" smtClean="0"/>
                <a:t> </a:t>
              </a:r>
            </a:p>
            <a:p>
              <a:pPr>
                <a:lnSpc>
                  <a:spcPct val="130000"/>
                </a:lnSpc>
              </a:pPr>
              <a:endParaRPr lang="en-US" sz="1765" dirty="0">
                <a:latin typeface="+mj-lt"/>
                <a:cs typeface="Arial"/>
              </a:endParaRPr>
            </a:p>
          </p:txBody>
        </p:sp>
        <p:sp>
          <p:nvSpPr>
            <p:cNvPr id="15" name="TextBox 14"/>
            <p:cNvSpPr txBox="1"/>
            <p:nvPr/>
          </p:nvSpPr>
          <p:spPr>
            <a:xfrm>
              <a:off x="3117133" y="6202482"/>
              <a:ext cx="3380902" cy="454375"/>
            </a:xfrm>
            <a:prstGeom prst="rect">
              <a:avLst/>
            </a:prstGeom>
            <a:noFill/>
          </p:spPr>
          <p:txBody>
            <a:bodyPr wrap="square" rtlCol="0">
              <a:spAutoFit/>
            </a:bodyPr>
            <a:lstStyle/>
            <a:p>
              <a:pPr>
                <a:lnSpc>
                  <a:spcPct val="130000"/>
                </a:lnSpc>
              </a:pPr>
              <a:r>
                <a:rPr lang="en-US" sz="1765" dirty="0" smtClean="0">
                  <a:latin typeface="+mj-lt"/>
                  <a:cs typeface="Arial"/>
                </a:rPr>
                <a:t>@</a:t>
              </a:r>
              <a:r>
                <a:rPr lang="en-US" sz="1765" dirty="0" err="1" smtClean="0">
                  <a:latin typeface="+mj-lt"/>
                  <a:cs typeface="Arial"/>
                </a:rPr>
                <a:t>alejandroruizva</a:t>
              </a:r>
              <a:r>
                <a:rPr lang="en-US" sz="1765" dirty="0" smtClean="0">
                  <a:latin typeface="+mj-lt"/>
                  <a:cs typeface="Arial"/>
                </a:rPr>
                <a:t> - @</a:t>
              </a:r>
              <a:r>
                <a:rPr lang="en-US" sz="1765" dirty="0" err="1" smtClean="0">
                  <a:latin typeface="+mj-lt"/>
                  <a:cs typeface="Arial"/>
                </a:rPr>
                <a:t>HJaimesDev</a:t>
              </a:r>
              <a:endParaRPr lang="en-US" sz="1765" dirty="0">
                <a:latin typeface="+mj-lt"/>
                <a:cs typeface="Arial"/>
              </a:endParaRPr>
            </a:p>
          </p:txBody>
        </p:sp>
      </p:grpSp>
      <p:sp>
        <p:nvSpPr>
          <p:cNvPr id="13" name="TextBox 12"/>
          <p:cNvSpPr txBox="1"/>
          <p:nvPr/>
        </p:nvSpPr>
        <p:spPr>
          <a:xfrm>
            <a:off x="1321292" y="6431479"/>
            <a:ext cx="4559270" cy="445443"/>
          </a:xfrm>
          <a:prstGeom prst="rect">
            <a:avLst/>
          </a:prstGeom>
          <a:noFill/>
        </p:spPr>
        <p:txBody>
          <a:bodyPr wrap="square" rtlCol="0">
            <a:spAutoFit/>
          </a:bodyPr>
          <a:lstStyle/>
          <a:p>
            <a:pPr>
              <a:lnSpc>
                <a:spcPct val="130000"/>
              </a:lnSpc>
            </a:pPr>
            <a:r>
              <a:rPr lang="en-US" sz="1600" dirty="0" smtClean="0">
                <a:hlinkClick r:id="rId5"/>
              </a:rPr>
              <a:t>http://alejandroruizvarela.blogspot.com</a:t>
            </a:r>
            <a:r>
              <a:rPr lang="en-US" sz="1600" dirty="0" smtClean="0"/>
              <a:t> </a:t>
            </a:r>
            <a:r>
              <a:rPr lang="en-US" sz="1765" dirty="0" smtClean="0">
                <a:latin typeface="+mj-lt"/>
                <a:cs typeface="Arial"/>
              </a:rPr>
              <a:t>-</a:t>
            </a:r>
            <a:endParaRPr lang="en-US" sz="1600" dirty="0" smtClean="0"/>
          </a:p>
        </p:txBody>
      </p:sp>
      <p:sp>
        <p:nvSpPr>
          <p:cNvPr id="11" name="TextBox 10"/>
          <p:cNvSpPr txBox="1"/>
          <p:nvPr/>
        </p:nvSpPr>
        <p:spPr>
          <a:xfrm>
            <a:off x="4816208" y="6455817"/>
            <a:ext cx="4559270" cy="386516"/>
          </a:xfrm>
          <a:prstGeom prst="rect">
            <a:avLst/>
          </a:prstGeom>
          <a:noFill/>
        </p:spPr>
        <p:txBody>
          <a:bodyPr wrap="square" rtlCol="0">
            <a:spAutoFit/>
          </a:bodyPr>
          <a:lstStyle/>
          <a:p>
            <a:pPr>
              <a:lnSpc>
                <a:spcPct val="130000"/>
              </a:lnSpc>
            </a:pPr>
            <a:r>
              <a:rPr lang="en-US" sz="1600" dirty="0">
                <a:hlinkClick r:id="rId6"/>
              </a:rPr>
              <a:t>http://</a:t>
            </a:r>
            <a:r>
              <a:rPr lang="en-US" sz="1600" dirty="0" err="1">
                <a:hlinkClick r:id="rId6"/>
              </a:rPr>
              <a:t>hjr.com.mx</a:t>
            </a:r>
            <a:r>
              <a:rPr lang="en-US" sz="1600" dirty="0">
                <a:hlinkClick r:id="rId6"/>
              </a:rPr>
              <a:t> </a:t>
            </a:r>
            <a:endParaRPr lang="en-US" sz="1600" dirty="0"/>
          </a:p>
        </p:txBody>
      </p:sp>
    </p:spTree>
    <p:extLst>
      <p:ext uri="{BB962C8B-B14F-4D97-AF65-F5344CB8AC3E}">
        <p14:creationId xmlns:p14="http://schemas.microsoft.com/office/powerpoint/2010/main" val="1886618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a:t>
            </a:r>
            <a:endParaRPr lang="en-US" dirty="0"/>
          </a:p>
        </p:txBody>
      </p:sp>
      <p:sp>
        <p:nvSpPr>
          <p:cNvPr id="3" name="Content Placeholder 2"/>
          <p:cNvSpPr>
            <a:spLocks noGrp="1"/>
          </p:cNvSpPr>
          <p:nvPr>
            <p:ph idx="1"/>
          </p:nvPr>
        </p:nvSpPr>
        <p:spPr/>
        <p:txBody>
          <a:bodyPr/>
          <a:lstStyle/>
          <a:p>
            <a:r>
              <a:rPr lang="en-US" dirty="0" err="1" smtClean="0"/>
              <a:t>Es</a:t>
            </a:r>
            <a:r>
              <a:rPr lang="en-US" dirty="0" smtClean="0"/>
              <a:t> un </a:t>
            </a:r>
            <a:r>
              <a:rPr lang="en-US" dirty="0" err="1" smtClean="0"/>
              <a:t>tipo</a:t>
            </a:r>
            <a:r>
              <a:rPr lang="en-US" dirty="0" smtClean="0"/>
              <a:t> de </a:t>
            </a:r>
            <a:r>
              <a:rPr lang="en-US" dirty="0" err="1" smtClean="0"/>
              <a:t>proyecto</a:t>
            </a:r>
            <a:r>
              <a:rPr lang="en-US" dirty="0" smtClean="0"/>
              <a:t> </a:t>
            </a:r>
            <a:r>
              <a:rPr lang="en-US" dirty="0" err="1" smtClean="0"/>
              <a:t>mediante</a:t>
            </a:r>
            <a:r>
              <a:rPr lang="en-US" dirty="0" smtClean="0"/>
              <a:t> el </a:t>
            </a:r>
            <a:r>
              <a:rPr lang="en-US" dirty="0" err="1" smtClean="0"/>
              <a:t>cual</a:t>
            </a:r>
            <a:r>
              <a:rPr lang="en-US" dirty="0" smtClean="0"/>
              <a:t> </a:t>
            </a:r>
            <a:r>
              <a:rPr lang="en-US" dirty="0" err="1" smtClean="0"/>
              <a:t>podremos</a:t>
            </a:r>
            <a:r>
              <a:rPr lang="en-US" dirty="0" smtClean="0"/>
              <a:t> </a:t>
            </a:r>
            <a:r>
              <a:rPr lang="en-US" dirty="0" err="1" smtClean="0"/>
              <a:t>exponer</a:t>
            </a:r>
            <a:r>
              <a:rPr lang="en-US" dirty="0" smtClean="0"/>
              <a:t> </a:t>
            </a:r>
            <a:r>
              <a:rPr lang="en-US" dirty="0" err="1" smtClean="0"/>
              <a:t>codigo</a:t>
            </a:r>
            <a:r>
              <a:rPr lang="en-US" dirty="0" smtClean="0"/>
              <a:t> </a:t>
            </a:r>
            <a:r>
              <a:rPr lang="en-US" dirty="0" err="1" smtClean="0"/>
              <a:t>Obj</a:t>
            </a:r>
            <a:r>
              <a:rPr lang="en-US" dirty="0" smtClean="0"/>
              <a:t>-C / Swift </a:t>
            </a:r>
            <a:r>
              <a:rPr lang="en-US" dirty="0" err="1" smtClean="0"/>
              <a:t>embebido</a:t>
            </a:r>
            <a:r>
              <a:rPr lang="en-US" dirty="0" smtClean="0"/>
              <a:t> </a:t>
            </a:r>
            <a:r>
              <a:rPr lang="en-US" dirty="0" err="1" smtClean="0"/>
              <a:t>en</a:t>
            </a:r>
            <a:r>
              <a:rPr lang="en-US" dirty="0" smtClean="0"/>
              <a:t> un .framework o .a</a:t>
            </a:r>
          </a:p>
        </p:txBody>
      </p:sp>
    </p:spTree>
    <p:extLst>
      <p:ext uri="{BB962C8B-B14F-4D97-AF65-F5344CB8AC3E}">
        <p14:creationId xmlns:p14="http://schemas.microsoft.com/office/powerpoint/2010/main" val="9382977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3 pasos para exponer una librería nativa a </a:t>
            </a:r>
            <a:r>
              <a:rPr lang="es-ES_tradnl" dirty="0" err="1" smtClean="0"/>
              <a:t>Xamarin</a:t>
            </a:r>
            <a:endParaRPr lang="es-ES_tradnl" dirty="0"/>
          </a:p>
        </p:txBody>
      </p:sp>
      <p:sp>
        <p:nvSpPr>
          <p:cNvPr id="3" name="Content Placeholder 2"/>
          <p:cNvSpPr>
            <a:spLocks noGrp="1"/>
          </p:cNvSpPr>
          <p:nvPr>
            <p:ph idx="1"/>
          </p:nvPr>
        </p:nvSpPr>
        <p:spPr/>
        <p:txBody>
          <a:bodyPr/>
          <a:lstStyle/>
          <a:p>
            <a:r>
              <a:rPr lang="es-ES_tradnl" dirty="0" smtClean="0"/>
              <a:t>Escribir la definición de la API en C# esto se logra mediante el uso de atributos y definiciones de interfaces.*</a:t>
            </a:r>
          </a:p>
          <a:p>
            <a:r>
              <a:rPr lang="es-ES_tradnl" dirty="0" smtClean="0"/>
              <a:t>Una vez teniendo la definición escrita es momento de compilarla mediante el uso de un proyecto tipo </a:t>
            </a:r>
            <a:r>
              <a:rPr lang="es-ES_tradnl" dirty="0" err="1" smtClean="0"/>
              <a:t>binding</a:t>
            </a:r>
            <a:r>
              <a:rPr lang="es-ES_tradnl" dirty="0" smtClean="0"/>
              <a:t> o mediante la </a:t>
            </a:r>
            <a:r>
              <a:rPr lang="es-ES_tradnl" dirty="0" err="1" smtClean="0"/>
              <a:t>linea</a:t>
            </a:r>
            <a:r>
              <a:rPr lang="es-ES_tradnl" dirty="0" smtClean="0"/>
              <a:t> de comando.</a:t>
            </a:r>
          </a:p>
          <a:p>
            <a:r>
              <a:rPr lang="es-ES_tradnl" dirty="0" smtClean="0"/>
              <a:t>Una vez que tengamos el ensamblado del </a:t>
            </a:r>
            <a:r>
              <a:rPr lang="es-ES_tradnl" dirty="0" err="1" smtClean="0"/>
              <a:t>binding</a:t>
            </a:r>
            <a:r>
              <a:rPr lang="es-ES_tradnl" dirty="0" smtClean="0"/>
              <a:t>, ahora puedes usarlo y añadirlo como referencia a tu proyecto </a:t>
            </a:r>
            <a:r>
              <a:rPr lang="es-ES_tradnl" dirty="0" err="1" smtClean="0"/>
              <a:t>Xamarin.iOS</a:t>
            </a:r>
            <a:r>
              <a:rPr lang="es-ES_tradnl" dirty="0" smtClean="0"/>
              <a:t>.</a:t>
            </a:r>
          </a:p>
          <a:p>
            <a:endParaRPr lang="es-ES_tradnl" dirty="0" smtClean="0"/>
          </a:p>
        </p:txBody>
      </p:sp>
      <p:sp>
        <p:nvSpPr>
          <p:cNvPr id="5" name="Rectangle 4"/>
          <p:cNvSpPr/>
          <p:nvPr/>
        </p:nvSpPr>
        <p:spPr>
          <a:xfrm>
            <a:off x="838200" y="5438069"/>
            <a:ext cx="6096000" cy="646331"/>
          </a:xfrm>
          <a:prstGeom prst="rect">
            <a:avLst/>
          </a:prstGeom>
        </p:spPr>
        <p:txBody>
          <a:bodyPr>
            <a:spAutoFit/>
          </a:bodyPr>
          <a:lstStyle/>
          <a:p>
            <a:r>
              <a:rPr lang="en-US" dirty="0"/>
              <a:t>*Este </a:t>
            </a:r>
            <a:r>
              <a:rPr lang="en-US" dirty="0" err="1"/>
              <a:t>paso</a:t>
            </a:r>
            <a:r>
              <a:rPr lang="en-US" dirty="0"/>
              <a:t> </a:t>
            </a:r>
            <a:r>
              <a:rPr lang="en-US" dirty="0" err="1"/>
              <a:t>puede</a:t>
            </a:r>
            <a:r>
              <a:rPr lang="en-US" dirty="0"/>
              <a:t> </a:t>
            </a:r>
            <a:r>
              <a:rPr lang="en-US" dirty="0" err="1"/>
              <a:t>ser</a:t>
            </a:r>
            <a:r>
              <a:rPr lang="en-US" dirty="0"/>
              <a:t> </a:t>
            </a:r>
            <a:r>
              <a:rPr lang="en-US" dirty="0" err="1"/>
              <a:t>automatizado</a:t>
            </a:r>
            <a:r>
              <a:rPr lang="en-US" dirty="0"/>
              <a:t> </a:t>
            </a:r>
            <a:r>
              <a:rPr lang="en-US" dirty="0" err="1"/>
              <a:t>mediante</a:t>
            </a:r>
            <a:r>
              <a:rPr lang="en-US" dirty="0"/>
              <a:t> el </a:t>
            </a:r>
            <a:r>
              <a:rPr lang="en-US" dirty="0" err="1"/>
              <a:t>uso</a:t>
            </a:r>
            <a:r>
              <a:rPr lang="en-US" dirty="0"/>
              <a:t> de la </a:t>
            </a:r>
            <a:r>
              <a:rPr lang="en-US" dirty="0" err="1"/>
              <a:t>herramienta</a:t>
            </a:r>
            <a:r>
              <a:rPr lang="en-US" dirty="0"/>
              <a:t> Objective Sharpie.</a:t>
            </a:r>
          </a:p>
        </p:txBody>
      </p:sp>
    </p:spTree>
    <p:extLst>
      <p:ext uri="{BB962C8B-B14F-4D97-AF65-F5344CB8AC3E}">
        <p14:creationId xmlns:p14="http://schemas.microsoft.com/office/powerpoint/2010/main" val="10999086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Generar </a:t>
            </a:r>
            <a:r>
              <a:rPr lang="es-ES_tradnl" dirty="0" err="1" smtClean="0"/>
              <a:t>binding</a:t>
            </a:r>
            <a:r>
              <a:rPr lang="es-ES_tradnl" dirty="0" smtClean="0"/>
              <a:t> por </a:t>
            </a:r>
            <a:r>
              <a:rPr lang="es-ES_tradnl" dirty="0" err="1" smtClean="0"/>
              <a:t>linea</a:t>
            </a:r>
            <a:r>
              <a:rPr lang="es-ES_tradnl" dirty="0" smtClean="0"/>
              <a:t> de comando.</a:t>
            </a:r>
            <a:endParaRPr lang="es-ES_tradnl" dirty="0"/>
          </a:p>
        </p:txBody>
      </p:sp>
      <p:sp>
        <p:nvSpPr>
          <p:cNvPr id="3" name="Content Placeholder 2"/>
          <p:cNvSpPr>
            <a:spLocks noGrp="1"/>
          </p:cNvSpPr>
          <p:nvPr>
            <p:ph idx="1"/>
          </p:nvPr>
        </p:nvSpPr>
        <p:spPr/>
        <p:txBody>
          <a:bodyPr/>
          <a:lstStyle/>
          <a:p>
            <a:r>
              <a:rPr lang="es-ES_tradnl" dirty="0" smtClean="0"/>
              <a:t>Se realiza mediante el comando </a:t>
            </a:r>
            <a:r>
              <a:rPr lang="es-ES_tradnl" dirty="0" err="1" smtClean="0"/>
              <a:t>btouch-native</a:t>
            </a:r>
            <a:r>
              <a:rPr lang="es-ES_tradnl" dirty="0" smtClean="0"/>
              <a:t> para </a:t>
            </a:r>
            <a:r>
              <a:rPr lang="es-ES_tradnl" dirty="0" err="1" smtClean="0"/>
              <a:t>Xamarin.iOS</a:t>
            </a:r>
            <a:r>
              <a:rPr lang="es-ES_tradnl" dirty="0" smtClean="0"/>
              <a:t> y </a:t>
            </a:r>
            <a:r>
              <a:rPr lang="es-ES_tradnl" dirty="0" err="1" smtClean="0"/>
              <a:t>bmac-native</a:t>
            </a:r>
            <a:r>
              <a:rPr lang="es-ES_tradnl" dirty="0" smtClean="0"/>
              <a:t> para Mac</a:t>
            </a:r>
            <a:endParaRPr lang="es-ES_tradnl"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0" y="3738563"/>
            <a:ext cx="11391900" cy="2438400"/>
          </a:xfrm>
          <a:prstGeom prst="rect">
            <a:avLst/>
          </a:prstGeom>
        </p:spPr>
      </p:pic>
    </p:spTree>
    <p:extLst>
      <p:ext uri="{BB962C8B-B14F-4D97-AF65-F5344CB8AC3E}">
        <p14:creationId xmlns:p14="http://schemas.microsoft.com/office/powerpoint/2010/main" val="17743788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Proyecto </a:t>
            </a:r>
            <a:r>
              <a:rPr lang="es-ES_tradnl" dirty="0" err="1" smtClean="0"/>
              <a:t>Binding</a:t>
            </a:r>
            <a:endParaRPr lang="es-ES_tradnl" dirty="0"/>
          </a:p>
        </p:txBody>
      </p:sp>
      <p:sp>
        <p:nvSpPr>
          <p:cNvPr id="3" name="Content Placeholder 2"/>
          <p:cNvSpPr>
            <a:spLocks noGrp="1"/>
          </p:cNvSpPr>
          <p:nvPr>
            <p:ph idx="1"/>
          </p:nvPr>
        </p:nvSpPr>
        <p:spPr/>
        <p:txBody>
          <a:bodyPr/>
          <a:lstStyle/>
          <a:p>
            <a:r>
              <a:rPr lang="es-ES_tradnl" dirty="0" smtClean="0"/>
              <a:t>Es un tipo de proyecto que se puede generar desde </a:t>
            </a:r>
            <a:r>
              <a:rPr lang="es-ES_tradnl" dirty="0" err="1" smtClean="0"/>
              <a:t>Xamarin</a:t>
            </a:r>
            <a:r>
              <a:rPr lang="es-ES_tradnl" dirty="0" smtClean="0"/>
              <a:t> Studio o Visual Studio(solo iOS) para poder editar y compilar de manera sencilla.</a:t>
            </a:r>
            <a:endParaRPr lang="es-ES_tradnl" dirty="0"/>
          </a:p>
        </p:txBody>
      </p:sp>
    </p:spTree>
    <p:extLst>
      <p:ext uri="{BB962C8B-B14F-4D97-AF65-F5344CB8AC3E}">
        <p14:creationId xmlns:p14="http://schemas.microsoft.com/office/powerpoint/2010/main" val="1045825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Objective</a:t>
            </a:r>
            <a:r>
              <a:rPr lang="es-ES_tradnl" dirty="0" smtClean="0"/>
              <a:t> </a:t>
            </a:r>
            <a:r>
              <a:rPr lang="es-ES_tradnl" dirty="0" err="1" smtClean="0"/>
              <a:t>Sharpie</a:t>
            </a:r>
            <a:endParaRPr lang="es-ES_tradnl" dirty="0"/>
          </a:p>
        </p:txBody>
      </p:sp>
      <p:sp>
        <p:nvSpPr>
          <p:cNvPr id="3" name="Content Placeholder 2"/>
          <p:cNvSpPr>
            <a:spLocks noGrp="1"/>
          </p:cNvSpPr>
          <p:nvPr>
            <p:ph idx="1"/>
          </p:nvPr>
        </p:nvSpPr>
        <p:spPr/>
        <p:txBody>
          <a:bodyPr/>
          <a:lstStyle/>
          <a:p>
            <a:r>
              <a:rPr lang="es-ES_tradnl" dirty="0" smtClean="0"/>
              <a:t>Es una herramienta de línea de comando que nos permite automatizar la creación de la definición C# de nuestro </a:t>
            </a:r>
            <a:r>
              <a:rPr lang="es-ES_tradnl" dirty="0" err="1" smtClean="0"/>
              <a:t>binding</a:t>
            </a:r>
            <a:r>
              <a:rPr lang="es-ES_tradnl" dirty="0" smtClean="0"/>
              <a:t>.</a:t>
            </a:r>
            <a:endParaRPr lang="es-ES_tradnl" dirty="0"/>
          </a:p>
        </p:txBody>
      </p:sp>
    </p:spTree>
    <p:extLst>
      <p:ext uri="{BB962C8B-B14F-4D97-AF65-F5344CB8AC3E}">
        <p14:creationId xmlns:p14="http://schemas.microsoft.com/office/powerpoint/2010/main" val="18198839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Como funcionan los </a:t>
            </a:r>
            <a:r>
              <a:rPr lang="es-ES_tradnl" dirty="0" err="1" smtClean="0"/>
              <a:t>bindings</a:t>
            </a:r>
            <a:endParaRPr lang="es-ES_tradnl" dirty="0"/>
          </a:p>
        </p:txBody>
      </p:sp>
      <p:sp>
        <p:nvSpPr>
          <p:cNvPr id="3" name="Content Placeholder 2"/>
          <p:cNvSpPr>
            <a:spLocks noGrp="1"/>
          </p:cNvSpPr>
          <p:nvPr>
            <p:ph idx="1"/>
          </p:nvPr>
        </p:nvSpPr>
        <p:spPr/>
        <p:txBody>
          <a:bodyPr/>
          <a:lstStyle/>
          <a:p>
            <a:r>
              <a:rPr lang="es-ES_tradnl" dirty="0" smtClean="0"/>
              <a:t>Es posible </a:t>
            </a:r>
            <a:r>
              <a:rPr lang="es-ES_tradnl" dirty="0" smtClean="0"/>
              <a:t>usar atributos </a:t>
            </a:r>
            <a:r>
              <a:rPr lang="es-ES_tradnl" dirty="0" smtClean="0"/>
              <a:t>[</a:t>
            </a:r>
            <a:r>
              <a:rPr lang="es-ES_tradnl" dirty="0" err="1" smtClean="0"/>
              <a:t>Register</a:t>
            </a:r>
            <a:r>
              <a:rPr lang="es-ES_tradnl" dirty="0" smtClean="0"/>
              <a:t>], [</a:t>
            </a:r>
            <a:r>
              <a:rPr lang="es-ES_tradnl" dirty="0" err="1" smtClean="0"/>
              <a:t>Export</a:t>
            </a:r>
            <a:r>
              <a:rPr lang="es-ES_tradnl" dirty="0" smtClean="0"/>
              <a:t>] y </a:t>
            </a:r>
            <a:r>
              <a:rPr lang="es-ES_tradnl" dirty="0" err="1" smtClean="0"/>
              <a:t>Obj</a:t>
            </a:r>
            <a:r>
              <a:rPr lang="es-ES_tradnl" dirty="0" smtClean="0"/>
              <a:t>-C </a:t>
            </a:r>
            <a:r>
              <a:rPr lang="es-ES_tradnl" dirty="0" err="1" smtClean="0"/>
              <a:t>Selectors</a:t>
            </a:r>
            <a:r>
              <a:rPr lang="es-ES_tradnl" dirty="0" smtClean="0"/>
              <a:t> juntos para poder </a:t>
            </a:r>
            <a:r>
              <a:rPr lang="es-ES_tradnl" dirty="0" smtClean="0"/>
              <a:t>exponer los tipos </a:t>
            </a:r>
            <a:r>
              <a:rPr lang="es-ES_tradnl" dirty="0" smtClean="0"/>
              <a:t>de </a:t>
            </a:r>
            <a:r>
              <a:rPr lang="es-ES_tradnl" dirty="0" err="1" smtClean="0"/>
              <a:t>Obj</a:t>
            </a:r>
            <a:r>
              <a:rPr lang="es-ES_tradnl" dirty="0" smtClean="0"/>
              <a:t>-C</a:t>
            </a:r>
            <a:endParaRPr lang="es-ES_tradnl" dirty="0"/>
          </a:p>
        </p:txBody>
      </p:sp>
    </p:spTree>
    <p:extLst>
      <p:ext uri="{BB962C8B-B14F-4D97-AF65-F5344CB8AC3E}">
        <p14:creationId xmlns:p14="http://schemas.microsoft.com/office/powerpoint/2010/main" val="15130731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Como crear un proyecto</a:t>
            </a:r>
            <a:endParaRPr lang="es-ES_tradnl"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4712" y="1690688"/>
            <a:ext cx="6722575" cy="4874056"/>
          </a:xfrm>
        </p:spPr>
      </p:pic>
    </p:spTree>
    <p:extLst>
      <p:ext uri="{BB962C8B-B14F-4D97-AF65-F5344CB8AC3E}">
        <p14:creationId xmlns:p14="http://schemas.microsoft.com/office/powerpoint/2010/main" val="1360023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Exponiendo la API</a:t>
            </a:r>
            <a:endParaRPr lang="es-ES_tradnl"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9444" y="1825625"/>
            <a:ext cx="4273111" cy="4351338"/>
          </a:xfrm>
        </p:spPr>
      </p:pic>
    </p:spTree>
    <p:extLst>
      <p:ext uri="{BB962C8B-B14F-4D97-AF65-F5344CB8AC3E}">
        <p14:creationId xmlns:p14="http://schemas.microsoft.com/office/powerpoint/2010/main" val="10039545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TotalTime>
  <Words>440</Words>
  <Application>Microsoft Macintosh PowerPoint</Application>
  <PresentationFormat>Widescreen</PresentationFormat>
  <Paragraphs>51</Paragraphs>
  <Slides>19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Calibri Light</vt:lpstr>
      <vt:lpstr>Mangal</vt:lpstr>
      <vt:lpstr>Segoe UI</vt:lpstr>
      <vt:lpstr>Arial</vt:lpstr>
      <vt:lpstr>Office Theme</vt:lpstr>
      <vt:lpstr>Uso de Librerías Objective-c en Xamarin.iOS</vt:lpstr>
      <vt:lpstr>Binding</vt:lpstr>
      <vt:lpstr>3 pasos para exponer una librería nativa a Xamarin</vt:lpstr>
      <vt:lpstr>Generar binding por linea de comando.</vt:lpstr>
      <vt:lpstr>Proyecto Binding</vt:lpstr>
      <vt:lpstr>Objective Sharpie</vt:lpstr>
      <vt:lpstr>Como funcionan los bindings</vt:lpstr>
      <vt:lpstr>Como crear un proyecto</vt:lpstr>
      <vt:lpstr>Exponiendo la API</vt:lpstr>
      <vt:lpstr>Estructura de ensamblado tipo binding</vt:lpstr>
      <vt:lpstr>Ejemplos de exposición de API</vt:lpstr>
      <vt:lpstr>Ejemplos de exposición de API</vt:lpstr>
      <vt:lpstr>Ejemplos de exposición de API</vt:lpstr>
      <vt:lpstr>Ejemplo Binding Proyecto Xcode https://goo.gl/QRnzeP</vt:lpstr>
      <vt:lpstr>Ejemplo Binding Librería Pod https://goo.gl/QRnzeP</vt:lpstr>
      <vt:lpstr>Ejemplo Binding Customizado Librería Estática https://goo.gl/QRnzeP</vt:lpstr>
      <vt:lpstr>PowerPoint Presentation</vt:lpstr>
      <vt:lpstr>Referencias</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Ruiz</dc:creator>
  <cp:lastModifiedBy>Alejandro Ruiz</cp:lastModifiedBy>
  <cp:revision>21</cp:revision>
  <dcterms:created xsi:type="dcterms:W3CDTF">2017-03-08T15:39:40Z</dcterms:created>
  <dcterms:modified xsi:type="dcterms:W3CDTF">2017-03-09T01:11:34Z</dcterms:modified>
</cp:coreProperties>
</file>